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93">
          <p15:clr>
            <a:srgbClr val="747775"/>
          </p15:clr>
        </p15:guide>
        <p15:guide id="2" pos="894">
          <p15:clr>
            <a:srgbClr val="747775"/>
          </p15:clr>
        </p15:guide>
        <p15:guide id="3" orient="horz" pos="247">
          <p15:clr>
            <a:srgbClr val="747775"/>
          </p15:clr>
        </p15:guide>
        <p15:guide id="4" orient="horz" pos="2972">
          <p15:clr>
            <a:srgbClr val="747775"/>
          </p15:clr>
        </p15:guide>
        <p15:guide id="5" orient="horz" pos="1512">
          <p15:clr>
            <a:srgbClr val="747775"/>
          </p15:clr>
        </p15:guide>
        <p15:guide id="6" pos="43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3"/>
        <p:guide pos="894"/>
        <p:guide pos="247" orient="horz"/>
        <p:guide pos="2972" orient="horz"/>
        <p:guide pos="1512" orient="horz"/>
        <p:guide pos="43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f6af6b9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f6af6b9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l.instagram.com/?u=http%3A%2F%2Fgreerdemaglie.com%2F&amp;e=AT1uGgB3N28FxRrVwCfZX9APhlyjE0eIIdD8TMqwSX8Z0STcJ-bRXNa-_iw-28JzNbFEmVLDMuTG5BgCFJrnKNJOGP9UBrg14ExL7Q" TargetMode="External"/><Relationship Id="rId4" Type="http://schemas.openxmlformats.org/officeDocument/2006/relationships/hyperlink" Target="https://www.instagram.com/_pictures_by_g/#" TargetMode="External"/><Relationship Id="rId5" Type="http://schemas.openxmlformats.org/officeDocument/2006/relationships/hyperlink" Target="https://www.instagram.com/_pictures_by_g/#" TargetMode="External"/><Relationship Id="rId6" Type="http://schemas.openxmlformats.org/officeDocument/2006/relationships/hyperlink" Target="mailto:d_demaglie@proton.me" TargetMode="External"/><Relationship Id="rId7"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525900" y="1981400"/>
            <a:ext cx="2004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Photo/Headshot</a:t>
            </a:r>
            <a:endParaRPr sz="1800">
              <a:solidFill>
                <a:schemeClr val="dk2"/>
              </a:solidFill>
            </a:endParaRPr>
          </a:p>
        </p:txBody>
      </p:sp>
      <p:sp>
        <p:nvSpPr>
          <p:cNvPr id="55" name="Google Shape;55;p13"/>
          <p:cNvSpPr txBox="1"/>
          <p:nvPr/>
        </p:nvSpPr>
        <p:spPr>
          <a:xfrm>
            <a:off x="4543525" y="1047625"/>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Greer De Maglie</a:t>
            </a:r>
            <a:endParaRPr sz="2000">
              <a:solidFill>
                <a:schemeClr val="dk2"/>
              </a:solidFill>
            </a:endParaRPr>
          </a:p>
        </p:txBody>
      </p:sp>
      <p:sp>
        <p:nvSpPr>
          <p:cNvPr id="56" name="Google Shape;56;p13"/>
          <p:cNvSpPr txBox="1"/>
          <p:nvPr/>
        </p:nvSpPr>
        <p:spPr>
          <a:xfrm>
            <a:off x="4543525" y="1787800"/>
            <a:ext cx="3632700" cy="233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t>I am a cartoonist, illustrator and MFA Illustration ‘24 candidate based in Brooklyn. I hold a BFA in Animation form the School of Visual Arts and am currently represented by Maria Vicente at P.S. Literary. I am interested in making nonfiction and fiction work based on lesser known histories and the intersections of the political and personal.</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Web: </a:t>
            </a:r>
            <a:r>
              <a:rPr lang="en" sz="1100" u="sng">
                <a:solidFill>
                  <a:schemeClr val="hlink"/>
                </a:solidFill>
                <a:highlight>
                  <a:srgbClr val="FFFFFF"/>
                </a:highlight>
                <a:hlinkClick r:id="rId3"/>
              </a:rPr>
              <a:t>greerdemaglie.com</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t>Ig: </a:t>
            </a:r>
            <a:r>
              <a:rPr lang="en" sz="1100" u="sng">
                <a:solidFill>
                  <a:schemeClr val="hlink"/>
                </a:solidFill>
                <a:hlinkClick r:id="rId4"/>
              </a:rPr>
              <a:t>_pictures_by_g</a:t>
            </a:r>
            <a:endParaRPr sz="1100">
              <a:solidFill>
                <a:schemeClr val="hlink"/>
              </a:solidFill>
              <a:highlight>
                <a:srgbClr val="FFFFFF"/>
              </a:highlight>
              <a:uFill>
                <a:noFill/>
              </a:uFill>
              <a:latin typeface="Roboto"/>
              <a:ea typeface="Roboto"/>
              <a:cs typeface="Roboto"/>
              <a:sym typeface="Roboto"/>
              <a:hlinkClick r:id="rId5"/>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Email : </a:t>
            </a:r>
            <a:r>
              <a:rPr lang="en" sz="1100" u="sng">
                <a:solidFill>
                  <a:schemeClr val="hlink"/>
                </a:solidFill>
                <a:hlinkClick r:id="rId6"/>
              </a:rPr>
              <a:t>d_demaglie@proton.me</a:t>
            </a:r>
            <a:endParaRPr sz="1100">
              <a:solidFill>
                <a:schemeClr val="dk1"/>
              </a:solidFill>
            </a:endParaRPr>
          </a:p>
          <a:p>
            <a:pPr indent="0" lvl="0" marL="0" rtl="0" algn="l">
              <a:spcBef>
                <a:spcPts val="0"/>
              </a:spcBef>
              <a:spcAft>
                <a:spcPts val="0"/>
              </a:spcAft>
              <a:buNone/>
            </a:pPr>
            <a:r>
              <a:t/>
            </a:r>
            <a:endParaRPr sz="1100"/>
          </a:p>
        </p:txBody>
      </p:sp>
      <p:pic>
        <p:nvPicPr>
          <p:cNvPr id="57" name="Google Shape;57;p13"/>
          <p:cNvPicPr preferRelativeResize="0"/>
          <p:nvPr/>
        </p:nvPicPr>
        <p:blipFill>
          <a:blip r:embed="rId7">
            <a:alphaModFix/>
          </a:blip>
          <a:stretch>
            <a:fillRect/>
          </a:stretch>
        </p:blipFill>
        <p:spPr>
          <a:xfrm>
            <a:off x="1193252" y="985350"/>
            <a:ext cx="2466701" cy="3288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557975" y="1112450"/>
            <a:ext cx="45207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1100">
                <a:solidFill>
                  <a:schemeClr val="dk1"/>
                </a:solidFill>
              </a:rPr>
              <a:t>Pauline Newman: East Side Joan of Arc</a:t>
            </a:r>
            <a:r>
              <a:rPr lang="en" sz="1100">
                <a:solidFill>
                  <a:schemeClr val="dk1"/>
                </a:solidFill>
              </a:rPr>
              <a:t> is a historic biography comic based on the life of queer Jewish immigrant and revolutionary Pauline Newman. Newman pioneered labor and housing laws in the United States while she and her friends faced relentless sexism, classism, and antisemitism. This is the first two chapters of a ten chapter graphic novel. I used procreate to draw and paint the 45 pages of this project, emulating pencil and watercolor.</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1200"/>
              </a:spcAft>
              <a:buClr>
                <a:schemeClr val="dk1"/>
              </a:buClr>
              <a:buSzPts val="1100"/>
              <a:buFont typeface="Arial"/>
              <a:buNone/>
            </a:pPr>
            <a:r>
              <a:rPr lang="en" sz="1100">
                <a:solidFill>
                  <a:schemeClr val="dk1"/>
                </a:solidFill>
              </a:rPr>
              <a:t>From the moment I heard about Pauline Newman I felt a bell of curiosity and kinship resound. As I continued to pull the thread unraveling more of her story, it was apparent this was a remarkable unsung woman in history. Equally evident were the reasons for her erasure: she was openly queer, raising her daughter with her partner Freida Miller in the 1920s, a Socialist ticket nominee who stumped for presidential candidate Eugene Debs, while living through the First Red Scare, and a Jewish immigrant, who faced antisemitism throughout her career. This book is a portrait honoring Pauline and bringing her story to greater light. It also highlights the power of her friendships with other women that shared her identities, as they fought not only for safety and a living wage, but also their right to leisure, learning and joy.</a:t>
            </a:r>
            <a:endParaRPr sz="1100">
              <a:solidFill>
                <a:schemeClr val="dk1"/>
              </a:solidFill>
            </a:endParaRPr>
          </a:p>
        </p:txBody>
      </p:sp>
      <p:sp>
        <p:nvSpPr>
          <p:cNvPr id="63" name="Google Shape;63;p14"/>
          <p:cNvSpPr txBox="1"/>
          <p:nvPr/>
        </p:nvSpPr>
        <p:spPr>
          <a:xfrm>
            <a:off x="557975" y="309255"/>
            <a:ext cx="42975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Pauline Newman: </a:t>
            </a:r>
            <a:endParaRPr sz="2000">
              <a:solidFill>
                <a:schemeClr val="dk2"/>
              </a:solidFill>
            </a:endParaRPr>
          </a:p>
          <a:p>
            <a:pPr indent="0" lvl="0" marL="0" rtl="0" algn="l">
              <a:spcBef>
                <a:spcPts val="0"/>
              </a:spcBef>
              <a:spcAft>
                <a:spcPts val="0"/>
              </a:spcAft>
              <a:buNone/>
            </a:pPr>
            <a:r>
              <a:rPr lang="en" sz="2000">
                <a:solidFill>
                  <a:schemeClr val="dk2"/>
                </a:solidFill>
              </a:rPr>
              <a:t>East Side Joan of Arc</a:t>
            </a:r>
            <a:endParaRPr sz="2000">
              <a:solidFill>
                <a:schemeClr val="dk2"/>
              </a:solidFill>
            </a:endParaRPr>
          </a:p>
        </p:txBody>
      </p:sp>
      <p:sp>
        <p:nvSpPr>
          <p:cNvPr id="64" name="Google Shape;64;p14"/>
          <p:cNvSpPr txBox="1"/>
          <p:nvPr/>
        </p:nvSpPr>
        <p:spPr>
          <a:xfrm>
            <a:off x="5911200" y="1755279"/>
            <a:ext cx="2444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Detail of one of your images</a:t>
            </a:r>
            <a:endParaRPr sz="1800">
              <a:solidFill>
                <a:schemeClr val="dk2"/>
              </a:solidFill>
            </a:endParaRPr>
          </a:p>
        </p:txBody>
      </p:sp>
      <p:pic>
        <p:nvPicPr>
          <p:cNvPr id="65" name="Google Shape;65;p14"/>
          <p:cNvPicPr preferRelativeResize="0"/>
          <p:nvPr/>
        </p:nvPicPr>
        <p:blipFill>
          <a:blip r:embed="rId3">
            <a:alphaModFix/>
          </a:blip>
          <a:stretch>
            <a:fillRect/>
          </a:stretch>
        </p:blipFill>
        <p:spPr>
          <a:xfrm>
            <a:off x="5545300" y="181450"/>
            <a:ext cx="3169449" cy="4754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a:t>
            </a:r>
            <a:r>
              <a:rPr lang="en" sz="1800">
                <a:solidFill>
                  <a:schemeClr val="dk2"/>
                </a:solidFill>
              </a:rPr>
              <a:t> 1</a:t>
            </a:r>
            <a:endParaRPr sz="1800">
              <a:solidFill>
                <a:schemeClr val="dk2"/>
              </a:solidFill>
            </a:endParaRPr>
          </a:p>
        </p:txBody>
      </p:sp>
      <p:sp>
        <p:nvSpPr>
          <p:cNvPr id="71" name="Google Shape;71;p15"/>
          <p:cNvSpPr txBox="1"/>
          <p:nvPr/>
        </p:nvSpPr>
        <p:spPr>
          <a:xfrm>
            <a:off x="6764123" y="2163811"/>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Excerpt of page 3</a:t>
            </a:r>
            <a:endParaRPr sz="1100">
              <a:solidFill>
                <a:schemeClr val="dk1"/>
              </a:solidFill>
            </a:endParaRPr>
          </a:p>
          <a:p>
            <a:pPr indent="0" lvl="0" marL="0" rtl="0" algn="l">
              <a:spcBef>
                <a:spcPts val="0"/>
              </a:spcBef>
              <a:spcAft>
                <a:spcPts val="0"/>
              </a:spcAft>
              <a:buNone/>
            </a:pPr>
            <a:r>
              <a:rPr lang="en" sz="1100">
                <a:solidFill>
                  <a:schemeClr val="dk1"/>
                </a:solidFill>
              </a:rPr>
              <a:t>Digital</a:t>
            </a:r>
            <a:endParaRPr sz="11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72" name="Google Shape;72;p15"/>
          <p:cNvPicPr preferRelativeResize="0"/>
          <p:nvPr/>
        </p:nvPicPr>
        <p:blipFill rotWithShape="1">
          <a:blip r:embed="rId3">
            <a:alphaModFix/>
          </a:blip>
          <a:srcRect b="0" l="0" r="1234" t="0"/>
          <a:stretch/>
        </p:blipFill>
        <p:spPr>
          <a:xfrm>
            <a:off x="1307050" y="238875"/>
            <a:ext cx="4518302" cy="4645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sp>
        <p:nvSpPr>
          <p:cNvPr id="78" name="Google Shape;78;p16"/>
          <p:cNvSpPr txBox="1"/>
          <p:nvPr/>
        </p:nvSpPr>
        <p:spPr>
          <a:xfrm>
            <a:off x="6764099" y="2170627"/>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Excerpt of page 29</a:t>
            </a:r>
            <a:endParaRPr sz="1100"/>
          </a:p>
          <a:p>
            <a:pPr indent="0" lvl="0" marL="0" rtl="0" algn="l">
              <a:spcBef>
                <a:spcPts val="0"/>
              </a:spcBef>
              <a:spcAft>
                <a:spcPts val="0"/>
              </a:spcAft>
              <a:buNone/>
            </a:pPr>
            <a:r>
              <a:rPr lang="en" sz="1100">
                <a:solidFill>
                  <a:schemeClr val="dk1"/>
                </a:solidFill>
              </a:rPr>
              <a:t>Digital</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79" name="Google Shape;79;p16"/>
          <p:cNvPicPr preferRelativeResize="0"/>
          <p:nvPr/>
        </p:nvPicPr>
        <p:blipFill rotWithShape="1">
          <a:blip r:embed="rId3">
            <a:alphaModFix/>
          </a:blip>
          <a:srcRect b="0" l="922" r="922" t="0"/>
          <a:stretch/>
        </p:blipFill>
        <p:spPr>
          <a:xfrm>
            <a:off x="1348025" y="213775"/>
            <a:ext cx="4533901" cy="4715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sp>
        <p:nvSpPr>
          <p:cNvPr id="85" name="Google Shape;85;p17"/>
          <p:cNvSpPr txBox="1"/>
          <p:nvPr/>
        </p:nvSpPr>
        <p:spPr>
          <a:xfrm>
            <a:off x="6764099" y="2170627"/>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Excerpt of page 27</a:t>
            </a:r>
            <a:endParaRPr sz="1100"/>
          </a:p>
          <a:p>
            <a:pPr indent="0" lvl="0" marL="0" rtl="0" algn="l">
              <a:spcBef>
                <a:spcPts val="0"/>
              </a:spcBef>
              <a:spcAft>
                <a:spcPts val="0"/>
              </a:spcAft>
              <a:buClr>
                <a:schemeClr val="dk1"/>
              </a:buClr>
              <a:buSzPts val="1100"/>
              <a:buFont typeface="Arial"/>
              <a:buNone/>
            </a:pPr>
            <a:r>
              <a:rPr lang="en" sz="1100">
                <a:solidFill>
                  <a:schemeClr val="dk1"/>
                </a:solidFill>
              </a:rPr>
              <a:t>Digital</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86" name="Google Shape;86;p17"/>
          <p:cNvPicPr preferRelativeResize="0"/>
          <p:nvPr/>
        </p:nvPicPr>
        <p:blipFill rotWithShape="1">
          <a:blip r:embed="rId3">
            <a:alphaModFix/>
          </a:blip>
          <a:srcRect b="0" l="0" r="911" t="0"/>
          <a:stretch/>
        </p:blipFill>
        <p:spPr>
          <a:xfrm>
            <a:off x="1257300" y="236275"/>
            <a:ext cx="4465599" cy="4644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